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25"/>
  </p:notesMasterIdLst>
  <p:sldIdLst>
    <p:sldId id="275" r:id="rId5"/>
    <p:sldId id="277" r:id="rId6"/>
    <p:sldId id="276" r:id="rId7"/>
    <p:sldId id="279" r:id="rId8"/>
    <p:sldId id="280" r:id="rId9"/>
    <p:sldId id="296" r:id="rId10"/>
    <p:sldId id="274" r:id="rId11"/>
    <p:sldId id="281" r:id="rId12"/>
    <p:sldId id="283" r:id="rId13"/>
    <p:sldId id="282" r:id="rId14"/>
    <p:sldId id="284" r:id="rId15"/>
    <p:sldId id="293" r:id="rId16"/>
    <p:sldId id="285" r:id="rId17"/>
    <p:sldId id="286" r:id="rId18"/>
    <p:sldId id="289" r:id="rId19"/>
    <p:sldId id="288" r:id="rId20"/>
    <p:sldId id="290" r:id="rId21"/>
    <p:sldId id="291" r:id="rId22"/>
    <p:sldId id="292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151F39"/>
    <a:srgbClr val="9AD1F0"/>
    <a:srgbClr val="FCAF17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4262" autoAdjust="0"/>
  </p:normalViewPr>
  <p:slideViewPr>
    <p:cSldViewPr snapToGrid="0" snapToObjects="1">
      <p:cViewPr varScale="1">
        <p:scale>
          <a:sx n="93" d="100"/>
          <a:sy n="93" d="100"/>
        </p:scale>
        <p:origin x="12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99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noProof="1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5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9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9FB055-A37D-D0DC-764E-76360A4A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1" y="1270779"/>
            <a:ext cx="10668856" cy="1636808"/>
          </a:xfrm>
        </p:spPr>
        <p:txBody>
          <a:bodyPr/>
          <a:lstStyle/>
          <a:p>
            <a:pPr algn="ctr"/>
            <a:r>
              <a:rPr lang="hu-HU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Háromfázisú aszinkron gép mezőorientált szabályozása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45AAEF8-513C-2710-3EB0-2D3DA6C58FC1}"/>
              </a:ext>
            </a:extLst>
          </p:cNvPr>
          <p:cNvSpPr txBox="1"/>
          <p:nvPr/>
        </p:nvSpPr>
        <p:spPr>
          <a:xfrm>
            <a:off x="1993187" y="3174326"/>
            <a:ext cx="7674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chemeClr val="bg1"/>
                </a:solidFill>
              </a:rPr>
              <a:t>Készítette : Arnóczy László Vince YKQEYD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hu-HU" sz="2400" dirty="0">
                <a:solidFill>
                  <a:schemeClr val="bg1"/>
                </a:solidFill>
              </a:rPr>
              <a:t>Mérnökinformatikus</a:t>
            </a:r>
            <a:r>
              <a:rPr lang="en-US" sz="2400" dirty="0">
                <a:solidFill>
                  <a:schemeClr val="bg1"/>
                </a:solidFill>
              </a:rPr>
              <a:t> BSC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2024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118466B-05F9-153A-7FD7-70529A73A8BB}"/>
              </a:ext>
            </a:extLst>
          </p:cNvPr>
          <p:cNvSpPr txBox="1"/>
          <p:nvPr/>
        </p:nvSpPr>
        <p:spPr>
          <a:xfrm>
            <a:off x="-359595" y="5792704"/>
            <a:ext cx="5054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chemeClr val="bg1"/>
                </a:solidFill>
              </a:rPr>
              <a:t>Belső konzulens: Lovas István</a:t>
            </a:r>
          </a:p>
          <a:p>
            <a:pPr algn="ctr"/>
            <a:r>
              <a:rPr lang="hu-HU" sz="2400" dirty="0">
                <a:solidFill>
                  <a:schemeClr val="bg1"/>
                </a:solidFill>
              </a:rPr>
              <a:t>Külső konzulens: Sipos Gergő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56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4FF750-F687-02A8-D555-62F2B5A07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57" y="1441510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Invertervezérlés</a:t>
            </a:r>
            <a:endParaRPr lang="hu-HU" b="1" dirty="0">
              <a:solidFill>
                <a:srgbClr val="FFF2CC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A18BC55-F439-BB93-D23C-D5C05044AADC}"/>
              </a:ext>
            </a:extLst>
          </p:cNvPr>
          <p:cNvSpPr txBox="1"/>
          <p:nvPr/>
        </p:nvSpPr>
        <p:spPr>
          <a:xfrm>
            <a:off x="392557" y="2149402"/>
            <a:ext cx="1033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Referencia feszültségeknek </a:t>
            </a:r>
            <a:r>
              <a:rPr lang="hu-HU" sz="2400" dirty="0">
                <a:solidFill>
                  <a:schemeClr val="bg1"/>
                </a:solidFill>
              </a:rPr>
              <a:t>megfelelő</a:t>
            </a:r>
            <a:r>
              <a:rPr lang="en-US" sz="2400" dirty="0">
                <a:solidFill>
                  <a:schemeClr val="bg1"/>
                </a:solidFill>
              </a:rPr>
              <a:t> fázisfeszültségek előállítása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Megvalósítása </a:t>
            </a:r>
            <a:r>
              <a:rPr lang="en-US" sz="2400" dirty="0">
                <a:solidFill>
                  <a:srgbClr val="FFF2CC"/>
                </a:solidFill>
              </a:rPr>
              <a:t>Space Vector Modulation (SVPWM) </a:t>
            </a:r>
            <a:r>
              <a:rPr lang="en-US" sz="2400" dirty="0">
                <a:solidFill>
                  <a:schemeClr val="bg1"/>
                </a:solidFill>
              </a:rPr>
              <a:t>implementációjával (harmadik harmonikus </a:t>
            </a:r>
            <a:r>
              <a:rPr lang="en-US" sz="2400" dirty="0" err="1">
                <a:solidFill>
                  <a:schemeClr val="bg1"/>
                </a:solidFill>
              </a:rPr>
              <a:t>hozzákeveréssel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hu-HU" sz="2400" dirty="0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8C54659F-5948-B710-1B52-E0EBAF0648FE}"/>
              </a:ext>
            </a:extLst>
          </p:cNvPr>
          <p:cNvGrpSpPr/>
          <p:nvPr/>
        </p:nvGrpSpPr>
        <p:grpSpPr>
          <a:xfrm>
            <a:off x="6174134" y="3283981"/>
            <a:ext cx="5453644" cy="3055331"/>
            <a:chOff x="5937830" y="2629782"/>
            <a:chExt cx="5772142" cy="3542367"/>
          </a:xfrm>
        </p:grpSpPr>
        <p:pic>
          <p:nvPicPr>
            <p:cNvPr id="5" name="Kép 4" descr="A képen sor, Betűtípus, Diagram, szám látható&#10;&#10;Automatikusan generált leírás">
              <a:extLst>
                <a:ext uri="{FF2B5EF4-FFF2-40B4-BE49-F238E27FC236}">
                  <a16:creationId xmlns:a16="http://schemas.microsoft.com/office/drawing/2014/main" id="{563BA708-8D59-590B-17EA-C06191BF2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830" y="2629782"/>
              <a:ext cx="5772142" cy="17673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0070C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Kép 6" descr="A képen sor, Diagram, Párhuzamos, Téglalap látható&#10;&#10;Automatikusan generált leírás">
              <a:extLst>
                <a:ext uri="{FF2B5EF4-FFF2-40B4-BE49-F238E27FC236}">
                  <a16:creationId xmlns:a16="http://schemas.microsoft.com/office/drawing/2014/main" id="{41570A34-D4F5-EED5-6EC7-2A836E3E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830" y="4405019"/>
              <a:ext cx="5772141" cy="176713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0070C0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9" name="Kép 8" descr="A képen diagram, Műszaki rajz, Tervrajz, sor látható&#10;&#10;Automatikusan generált leírás">
            <a:extLst>
              <a:ext uri="{FF2B5EF4-FFF2-40B4-BE49-F238E27FC236}">
                <a16:creationId xmlns:a16="http://schemas.microsoft.com/office/drawing/2014/main" id="{46975075-BC0A-3FB5-28E8-1444A0965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7" y="3826441"/>
            <a:ext cx="5325572" cy="2478612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0760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5E5EB7-7283-6048-5E50-77AD4BA8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2" y="1424892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Rotorfluxus becslő</a:t>
            </a:r>
            <a:endParaRPr lang="hu-HU" b="1" dirty="0">
              <a:solidFill>
                <a:srgbClr val="FFF2C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8C566F3-BAA8-A577-DB9A-281729E25FF8}"/>
              </a:ext>
            </a:extLst>
          </p:cNvPr>
          <p:cNvSpPr txBox="1"/>
          <p:nvPr/>
        </p:nvSpPr>
        <p:spPr>
          <a:xfrm>
            <a:off x="468331" y="2087400"/>
            <a:ext cx="9497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Rotorfluxus szög meghatározása</a:t>
            </a:r>
            <a:endParaRPr lang="hu-HU" sz="24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38AB429-27FA-A0F0-BD92-265A652C3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28" y="2793863"/>
            <a:ext cx="7695344" cy="3770665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87936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B108D6-DBC3-E485-EDB3-6DE03DB2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1329208"/>
            <a:ext cx="10515600" cy="556101"/>
          </a:xfrm>
        </p:spPr>
        <p:txBody>
          <a:bodyPr/>
          <a:lstStyle/>
          <a:p>
            <a:r>
              <a:rPr lang="en-US" dirty="0">
                <a:solidFill>
                  <a:srgbClr val="FFF2CC"/>
                </a:solidFill>
              </a:rPr>
              <a:t>Szabályozási körben visszacsatolt értékek</a:t>
            </a:r>
            <a:endParaRPr lang="hu-HU" dirty="0">
              <a:solidFill>
                <a:srgbClr val="FFF2CC"/>
              </a:solidFill>
            </a:endParaRPr>
          </a:p>
        </p:txBody>
      </p:sp>
      <p:pic>
        <p:nvPicPr>
          <p:cNvPr id="4" name="Kép 3" descr="A képen szöveg, diagram, képernyőkép, Tervrajz látható&#10;&#10;Automatikusan generált leírás">
            <a:extLst>
              <a:ext uri="{FF2B5EF4-FFF2-40B4-BE49-F238E27FC236}">
                <a16:creationId xmlns:a16="http://schemas.microsoft.com/office/drawing/2014/main" id="{1BB7526F-C73E-92F8-E250-E7FCCDA16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57" y="2233207"/>
            <a:ext cx="7674124" cy="4279276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5876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AAE600-67B7-2074-EDD5-888F8246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59" y="1518005"/>
            <a:ext cx="10515600" cy="556101"/>
          </a:xfrm>
        </p:spPr>
        <p:txBody>
          <a:bodyPr/>
          <a:lstStyle/>
          <a:p>
            <a:r>
              <a:rPr lang="en-US" dirty="0">
                <a:solidFill>
                  <a:srgbClr val="FFF2CC"/>
                </a:solidFill>
              </a:rPr>
              <a:t>Inverter oldal implementációja</a:t>
            </a:r>
            <a:endParaRPr lang="hu-HU" dirty="0">
              <a:solidFill>
                <a:srgbClr val="FFF2CC"/>
              </a:solidFill>
            </a:endParaRPr>
          </a:p>
        </p:txBody>
      </p:sp>
      <p:pic>
        <p:nvPicPr>
          <p:cNvPr id="4" name="Kép 3" descr="A képen szöveg, diagram, sor, képernyőkép látható&#10;&#10;Automatikusan generált leírás">
            <a:extLst>
              <a:ext uri="{FF2B5EF4-FFF2-40B4-BE49-F238E27FC236}">
                <a16:creationId xmlns:a16="http://schemas.microsoft.com/office/drawing/2014/main" id="{E7EC9774-BD1B-B442-959B-797C81DB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9" y="2252357"/>
            <a:ext cx="11012281" cy="3758025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8376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997720-FBBD-D34F-C195-D14493AC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63" y="1352973"/>
            <a:ext cx="10515600" cy="556101"/>
          </a:xfrm>
        </p:spPr>
        <p:txBody>
          <a:bodyPr/>
          <a:lstStyle/>
          <a:p>
            <a:r>
              <a:rPr lang="en-US" dirty="0">
                <a:solidFill>
                  <a:srgbClr val="FFF2CC"/>
                </a:solidFill>
              </a:rPr>
              <a:t>Motor oldal implementációja</a:t>
            </a:r>
            <a:endParaRPr lang="hu-HU" dirty="0">
              <a:solidFill>
                <a:srgbClr val="FFF2CC"/>
              </a:solidFill>
            </a:endParaRPr>
          </a:p>
        </p:txBody>
      </p:sp>
      <p:pic>
        <p:nvPicPr>
          <p:cNvPr id="4" name="Kép 3" descr="A képen diagram, Tervrajz, szöveg, Műszaki rajz látható&#10;&#10;Automatikusan generált leírás">
            <a:extLst>
              <a:ext uri="{FF2B5EF4-FFF2-40B4-BE49-F238E27FC236}">
                <a16:creationId xmlns:a16="http://schemas.microsoft.com/office/drawing/2014/main" id="{689C46BA-58BB-BC0D-398B-AB9306EB9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5" y="2166682"/>
            <a:ext cx="11094230" cy="4321849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2061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7666EF-F23F-C453-302F-BC24A54F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241" y="1268338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IV. Mérések</a:t>
            </a:r>
            <a:endParaRPr lang="hu-HU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B6C5ECD-F344-DCA5-108E-F83AB3B3F937}"/>
              </a:ext>
            </a:extLst>
          </p:cNvPr>
          <p:cNvSpPr txBox="1"/>
          <p:nvPr/>
        </p:nvSpPr>
        <p:spPr>
          <a:xfrm>
            <a:off x="421241" y="1982335"/>
            <a:ext cx="11281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szimuláció helyességét egy munkapontban szeretném bemutatni </a:t>
            </a:r>
            <a:r>
              <a:rPr lang="hu-HU" sz="2000" dirty="0">
                <a:solidFill>
                  <a:schemeClr val="bg1"/>
                </a:solidFill>
              </a:rPr>
              <a:t>mérésekkel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Főmező </a:t>
            </a:r>
            <a:r>
              <a:rPr lang="hu-HU" sz="2000" dirty="0">
                <a:solidFill>
                  <a:schemeClr val="bg1"/>
                </a:solidFill>
              </a:rPr>
              <a:t>induktivitás</a:t>
            </a:r>
            <a:r>
              <a:rPr lang="en-US" sz="2000" dirty="0">
                <a:solidFill>
                  <a:schemeClr val="bg1"/>
                </a:solidFill>
              </a:rPr>
              <a:t> szaturációja nincs beleszámolva (MTPA)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EDADE41-21BF-59BE-FB26-856AFD47AF04}"/>
              </a:ext>
            </a:extLst>
          </p:cNvPr>
          <p:cNvSpPr txBox="1"/>
          <p:nvPr/>
        </p:nvSpPr>
        <p:spPr>
          <a:xfrm>
            <a:off x="421241" y="2848117"/>
            <a:ext cx="7072770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Munkapont referenciái: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50 		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Nyomat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referencia [Nm]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000" b="1" i="0" dirty="0">
                <a:solidFill>
                  <a:srgbClr val="FFF2CC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ω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000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1000 		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Mechanikai sz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ö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gsebess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 [RPM]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baseline="-25000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7150CC3-747C-2128-993F-81CC98F37B43}"/>
              </a:ext>
            </a:extLst>
          </p:cNvPr>
          <p:cNvSpPr txBox="1"/>
          <p:nvPr/>
        </p:nvSpPr>
        <p:spPr>
          <a:xfrm>
            <a:off x="421241" y="4347889"/>
            <a:ext cx="10801551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munkaponthoz tartoz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ó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MTPA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ltal sz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molt referencia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ram, fesz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ü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lts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 nyomat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kei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calc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49.7562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molt nyomat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é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 referencia [Nm]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ds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23.6193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D-irányú </a:t>
            </a:r>
            <a:r>
              <a:rPr lang="pt-BR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pt-BR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ramszabályzó referencia jele [A]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qs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22.9028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Q-irányú áramszabalyzó referencia jele [A]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ds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−11.7981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D-</a:t>
            </a:r>
            <a:r>
              <a:rPr lang="hu-HU" sz="2000" b="0" i="0" u="none" strike="noStrike" baseline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ir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ny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ú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beavatkoz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ó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jel [V]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000" b="1" baseline="-25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qs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= </a:t>
            </a:r>
            <a:r>
              <a:rPr lang="hu-HU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202.02</a:t>
            </a:r>
            <a:r>
              <a:rPr lang="en-US" sz="2000" i="0" u="none" strike="noStrike" baseline="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 	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→</a:t>
            </a:r>
            <a:r>
              <a:rPr lang="en-US" sz="2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Q-ir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ny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ú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beavatkoz</a:t>
            </a:r>
            <a:r>
              <a:rPr lang="en-US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ó</a:t>
            </a:r>
            <a:r>
              <a:rPr lang="hu-HU" sz="20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jel [V]</a:t>
            </a:r>
            <a:endParaRPr lang="hu-H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66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3B53C7-2DF7-74BA-9079-6D662BFD3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83" y="1451889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Áramszabályzók mért és referencia jelei</a:t>
            </a:r>
            <a:endParaRPr lang="hu-HU" b="1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Kép 3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68314C1F-234E-EC63-5C5A-97624F26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08" y="2320102"/>
            <a:ext cx="5436408" cy="3325246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pic>
        <p:nvPicPr>
          <p:cNvPr id="6" name="Kép 5" descr="A képen szöveg, Diagram, sor, képernyőkép látható&#10;&#10;Automatikusan generált leírás">
            <a:extLst>
              <a:ext uri="{FF2B5EF4-FFF2-40B4-BE49-F238E27FC236}">
                <a16:creationId xmlns:a16="http://schemas.microsoft.com/office/drawing/2014/main" id="{CF3E446A-0A07-58DE-108B-4A1EEB939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3" y="2320102"/>
            <a:ext cx="5390826" cy="3325246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5CDADFE-3724-7649-2A53-16F5952FB8DE}"/>
              </a:ext>
            </a:extLst>
          </p:cNvPr>
          <p:cNvSpPr txBox="1"/>
          <p:nvPr/>
        </p:nvSpPr>
        <p:spPr>
          <a:xfrm>
            <a:off x="452063" y="5741932"/>
            <a:ext cx="5643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Visszacsatolt és mért D – irányú stator áram [A]</a:t>
            </a:r>
            <a:endParaRPr lang="hu-HU" sz="2400" b="1" dirty="0">
              <a:solidFill>
                <a:srgbClr val="FFF2CC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B5AF1E8-ABCE-A89F-E659-FBD320605CB3}"/>
              </a:ext>
            </a:extLst>
          </p:cNvPr>
          <p:cNvSpPr txBox="1"/>
          <p:nvPr/>
        </p:nvSpPr>
        <p:spPr>
          <a:xfrm>
            <a:off x="6294808" y="5750884"/>
            <a:ext cx="5566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Visszacsatolt és mért Q – irányú stator áram [A]</a:t>
            </a:r>
            <a:endParaRPr lang="hu-HU" sz="2400" b="1" dirty="0">
              <a:solidFill>
                <a:srgbClr val="FFF2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44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3D902F-8D77-E615-1F70-8A2D8BFC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0" y="1399356"/>
            <a:ext cx="11507604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Áramszabályzók beavatkozó jelei (kimenetek)</a:t>
            </a:r>
            <a:endParaRPr lang="hu-HU" b="1" dirty="0"/>
          </a:p>
        </p:txBody>
      </p:sp>
      <p:pic>
        <p:nvPicPr>
          <p:cNvPr id="4" name="Kép 3" descr="A képen Diagram, szöveg, sor, diagram látható&#10;&#10;Automatikusan generált leírás">
            <a:extLst>
              <a:ext uri="{FF2B5EF4-FFF2-40B4-BE49-F238E27FC236}">
                <a16:creationId xmlns:a16="http://schemas.microsoft.com/office/drawing/2014/main" id="{D9F52789-1E4E-BF5C-2A5E-2A1433638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12" y="2238817"/>
            <a:ext cx="5476732" cy="3311989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pic>
        <p:nvPicPr>
          <p:cNvPr id="6" name="Kép 5" descr="A képen Diagram, sor, képernyőkép, diagram látható&#10;&#10;Automatikusan generált leírás">
            <a:extLst>
              <a:ext uri="{FF2B5EF4-FFF2-40B4-BE49-F238E27FC236}">
                <a16:creationId xmlns:a16="http://schemas.microsoft.com/office/drawing/2014/main" id="{D6E09C51-344A-AB25-75B6-6BDFF89AB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58" y="2238817"/>
            <a:ext cx="5454242" cy="3311990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E274EB3C-C8C1-1866-7AE1-77B0825432D0}"/>
              </a:ext>
            </a:extLst>
          </p:cNvPr>
          <p:cNvSpPr txBox="1"/>
          <p:nvPr/>
        </p:nvSpPr>
        <p:spPr>
          <a:xfrm>
            <a:off x="608555" y="5716305"/>
            <a:ext cx="55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D – irányú stator feszültség [V]</a:t>
            </a:r>
            <a:endParaRPr lang="hu-HU" sz="2400" b="1" dirty="0">
              <a:solidFill>
                <a:srgbClr val="FFF2CC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9942FBD-D310-D498-C21A-DE1EDDEECA89}"/>
              </a:ext>
            </a:extLst>
          </p:cNvPr>
          <p:cNvSpPr txBox="1"/>
          <p:nvPr/>
        </p:nvSpPr>
        <p:spPr>
          <a:xfrm>
            <a:off x="6426612" y="5716305"/>
            <a:ext cx="55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Q – irányú stator feszültség [V]</a:t>
            </a:r>
            <a:endParaRPr lang="hu-HU" sz="2400" b="1" dirty="0">
              <a:solidFill>
                <a:srgbClr val="FFF2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5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B5A285-EF37-98B6-4C30-0810B8DC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47" y="1529263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Rotorfluxus és nyomaték mérése</a:t>
            </a:r>
            <a:endParaRPr lang="hu-HU" b="1" dirty="0"/>
          </a:p>
        </p:txBody>
      </p:sp>
      <p:pic>
        <p:nvPicPr>
          <p:cNvPr id="4" name="Kép 3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0A36A1BE-B488-1FD0-94D3-B4FCEA62C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1" y="2291137"/>
            <a:ext cx="5632859" cy="3364454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pic>
        <p:nvPicPr>
          <p:cNvPr id="6" name="Kép 5" descr="A képen szöveg, Diagram, sor, diagram látható&#10;&#10;Automatikusan generált leírás">
            <a:extLst>
              <a:ext uri="{FF2B5EF4-FFF2-40B4-BE49-F238E27FC236}">
                <a16:creationId xmlns:a16="http://schemas.microsoft.com/office/drawing/2014/main" id="{D406B01E-5940-DF72-A922-24853B94B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53" y="2291137"/>
            <a:ext cx="5489373" cy="3364454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FC3379AE-117E-534D-C3D3-29F2446E0A0D}"/>
              </a:ext>
            </a:extLst>
          </p:cNvPr>
          <p:cNvSpPr txBox="1"/>
          <p:nvPr/>
        </p:nvSpPr>
        <p:spPr>
          <a:xfrm>
            <a:off x="423756" y="5810493"/>
            <a:ext cx="571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Rotorfluxus amplitúdó [Wb]</a:t>
            </a:r>
            <a:endParaRPr lang="hu-HU" sz="2400" b="1" dirty="0">
              <a:solidFill>
                <a:srgbClr val="FFF2CC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8A5B691-B73D-8A95-684E-A13B272E4804}"/>
              </a:ext>
            </a:extLst>
          </p:cNvPr>
          <p:cNvSpPr txBox="1"/>
          <p:nvPr/>
        </p:nvSpPr>
        <p:spPr>
          <a:xfrm>
            <a:off x="6325353" y="5805813"/>
            <a:ext cx="556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2CC"/>
                </a:solidFill>
              </a:rPr>
              <a:t>Motor forgatónyomatéka [Nm]</a:t>
            </a:r>
            <a:endParaRPr lang="hu-HU" sz="2400" b="1" dirty="0">
              <a:solidFill>
                <a:srgbClr val="FFF2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82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FC9E48-2EB8-9874-618F-CF2E8C8BA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2" y="1445440"/>
            <a:ext cx="11480514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V. </a:t>
            </a:r>
            <a:r>
              <a:rPr lang="hu-HU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Összegzés</a:t>
            </a:r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és továbbfejlesztési lehetőségek</a:t>
            </a:r>
            <a:endParaRPr lang="hu-HU" b="1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79EBEC7-21CF-EFF6-4C5B-F050BC5473CC}"/>
              </a:ext>
            </a:extLst>
          </p:cNvPr>
          <p:cNvSpPr txBox="1"/>
          <p:nvPr/>
        </p:nvSpPr>
        <p:spPr>
          <a:xfrm>
            <a:off x="519702" y="2305335"/>
            <a:ext cx="9945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 szimulációt elemzve </a:t>
            </a:r>
            <a:r>
              <a:rPr lang="en-US" sz="2000" b="1" dirty="0">
                <a:solidFill>
                  <a:srgbClr val="FFF2CC"/>
                </a:solidFill>
              </a:rPr>
              <a:t>statikus főmező induktivitással </a:t>
            </a:r>
            <a:r>
              <a:rPr lang="en-US" sz="2000" b="1" dirty="0">
                <a:solidFill>
                  <a:schemeClr val="bg1"/>
                </a:solidFill>
              </a:rPr>
              <a:t>a szabályozás pontosan működik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</a:rPr>
              <a:t>Mágneses szaturációval</a:t>
            </a:r>
            <a:r>
              <a:rPr lang="en-US" sz="2000" b="1" dirty="0">
                <a:solidFill>
                  <a:schemeClr val="bg1"/>
                </a:solidFill>
              </a:rPr>
              <a:t> a nyomaték szintén beáll, de a referenciához képest 5-20%-os eltéréssel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F2CC"/>
                </a:solidFill>
              </a:rPr>
              <a:t>Nyomatékszabályozás</a:t>
            </a:r>
            <a:r>
              <a:rPr lang="en-US" sz="2000" b="1" dirty="0">
                <a:solidFill>
                  <a:schemeClr val="bg1"/>
                </a:solidFill>
              </a:rPr>
              <a:t> mellett U/f </a:t>
            </a:r>
            <a:r>
              <a:rPr lang="en-US" sz="2000" b="1" dirty="0">
                <a:solidFill>
                  <a:srgbClr val="FFF2CC"/>
                </a:solidFill>
              </a:rPr>
              <a:t>sebességszabályozást</a:t>
            </a:r>
            <a:r>
              <a:rPr lang="en-US" sz="2000" b="1" dirty="0">
                <a:solidFill>
                  <a:schemeClr val="bg1"/>
                </a:solidFill>
              </a:rPr>
              <a:t> is megvalósítottam</a:t>
            </a:r>
            <a:endParaRPr lang="hu-HU" sz="2000" b="1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21A1046-A442-B4BF-93D8-C43157E29431}"/>
              </a:ext>
            </a:extLst>
          </p:cNvPr>
          <p:cNvSpPr txBox="1"/>
          <p:nvPr/>
        </p:nvSpPr>
        <p:spPr>
          <a:xfrm>
            <a:off x="519702" y="3903742"/>
            <a:ext cx="922019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Továbbfejlesztés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Mágnesező áram </a:t>
            </a:r>
            <a:r>
              <a:rPr 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számítás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újragondolása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Mezőgyengítés</a:t>
            </a: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(field-weakening) </a:t>
            </a:r>
            <a:r>
              <a:rPr 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implementálása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Főcél: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Hardveres implementáció a generált kódból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Mikrokontroller konfigurálása (pl: ADC-k)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Inverter PWM jeleinek holtidő kompenzációja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Áramszabályzók kalibrálása motor modell alapján</a:t>
            </a:r>
          </a:p>
          <a:p>
            <a:pPr lvl="1"/>
            <a:endParaRPr lang="hu-HU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4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9F4C2F-F1E5-4A81-0646-269DF843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217" y="1610474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Tartalomjegyzék</a:t>
            </a:r>
            <a:endParaRPr lang="hu-HU" b="1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BC7BB61B-FD29-A776-1D63-686602806BF5}"/>
              </a:ext>
            </a:extLst>
          </p:cNvPr>
          <p:cNvSpPr txBox="1"/>
          <p:nvPr/>
        </p:nvSpPr>
        <p:spPr>
          <a:xfrm>
            <a:off x="503434" y="2549128"/>
            <a:ext cx="756177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Mezőorientált szabályozás bemutatása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Rendszerterv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Komponensek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Mérések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Összegzés és továbbfejlesztési lehetőségek</a:t>
            </a: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endParaRPr lang="en-US" sz="2800" b="1" dirty="0">
              <a:solidFill>
                <a:schemeClr val="bg1"/>
              </a:solidFill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  <a:p>
            <a:pPr marL="73152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endParaRPr lang="en-US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2" descr="Pp1090-blueprint Tesla Alternating Current Generator Poster Digital Art by  Cole Borders - Pixels">
            <a:extLst>
              <a:ext uri="{FF2B5EF4-FFF2-40B4-BE49-F238E27FC236}">
                <a16:creationId xmlns:a16="http://schemas.microsoft.com/office/drawing/2014/main" id="{23AB71D4-471F-787A-85C9-F633158FF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825" y="2270589"/>
            <a:ext cx="2885754" cy="384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0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26909A-7257-B353-471D-D31C54FA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Köszönöm a figyelmet!</a:t>
            </a:r>
            <a:endParaRPr lang="hu-HU" sz="7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FD9DB0-32EF-D838-197D-C94B84CA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34" y="1434916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I. Mezőorientált szabályozás elterjedése</a:t>
            </a:r>
            <a:endParaRPr lang="hu-HU" b="1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3AD389F-B430-C71D-3C95-D0A1309EE764}"/>
              </a:ext>
            </a:extLst>
          </p:cNvPr>
          <p:cNvSpPr txBox="1"/>
          <p:nvPr/>
        </p:nvSpPr>
        <p:spPr>
          <a:xfrm>
            <a:off x="585626" y="2105381"/>
            <a:ext cx="8219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Háromfázisú motorok hatékonyabb szabályozása (1970)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Zárt kör szabályozásán alapul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2CC"/>
                </a:solidFill>
              </a:rPr>
              <a:t>Vektor kontrollok </a:t>
            </a:r>
            <a:r>
              <a:rPr lang="en-US" sz="2400" dirty="0">
                <a:solidFill>
                  <a:schemeClr val="bg1"/>
                </a:solidFill>
              </a:rPr>
              <a:t>közé tartozik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Előtte skalár kontrollok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2CC"/>
                </a:solidFill>
              </a:rPr>
              <a:t>Nyomatékszabályozás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Sebességszabályozás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6" name="Kép 15" descr="A képen gép, képernyőkép, mérnöki tudomány látható&#10;&#10;Automatikusan generált leírás">
            <a:extLst>
              <a:ext uri="{FF2B5EF4-FFF2-40B4-BE49-F238E27FC236}">
                <a16:creationId xmlns:a16="http://schemas.microsoft.com/office/drawing/2014/main" id="{4BC9CF0D-D54D-B823-AB7D-1B4E14F3D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034" y="2982678"/>
            <a:ext cx="6413356" cy="3607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2C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703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FD9BD9-5647-CB8B-C3A6-4FD270F5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86" y="1609991"/>
            <a:ext cx="5617395" cy="556101"/>
          </a:xfrm>
        </p:spPr>
        <p:txBody>
          <a:bodyPr/>
          <a:lstStyle/>
          <a:p>
            <a:r>
              <a:rPr lang="en-US" sz="4000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Elterjedésének okai</a:t>
            </a:r>
            <a:endParaRPr lang="hu-HU" dirty="0">
              <a:solidFill>
                <a:srgbClr val="FFF2C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E829EBF-E0EB-95EB-5CA8-BBE32A2AB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72" y="2733337"/>
            <a:ext cx="5089989" cy="2790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2C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2" descr="How to Design Your Own Custom Microcontroller Unit - MCU PCB - RAYPCB">
            <a:extLst>
              <a:ext uri="{FF2B5EF4-FFF2-40B4-BE49-F238E27FC236}">
                <a16:creationId xmlns:a16="http://schemas.microsoft.com/office/drawing/2014/main" id="{7B7FFCF2-5CE4-0958-B70D-770EFA80F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5604"/>
            <a:ext cx="4972688" cy="2486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2CC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A4150BE2-07EA-CD9C-61D9-3867F245D22B}"/>
              </a:ext>
            </a:extLst>
          </p:cNvPr>
          <p:cNvSpPr txBox="1"/>
          <p:nvPr/>
        </p:nvSpPr>
        <p:spPr>
          <a:xfrm>
            <a:off x="6096001" y="5524209"/>
            <a:ext cx="4972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sz="2400" dirty="0">
                <a:solidFill>
                  <a:schemeClr val="bg1"/>
                </a:solidFill>
              </a:rPr>
              <a:t>Mikrokontrollerek számítási teljesítményének növekedése 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A4F418D2-0372-B679-77F9-89B9F2904610}"/>
              </a:ext>
            </a:extLst>
          </p:cNvPr>
          <p:cNvSpPr txBox="1"/>
          <p:nvPr/>
        </p:nvSpPr>
        <p:spPr>
          <a:xfrm>
            <a:off x="478605" y="5622568"/>
            <a:ext cx="51824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Inverterek megjelenése</a:t>
            </a:r>
          </a:p>
        </p:txBody>
      </p:sp>
    </p:spTree>
    <p:extLst>
      <p:ext uri="{BB962C8B-B14F-4D97-AF65-F5344CB8AC3E}">
        <p14:creationId xmlns:p14="http://schemas.microsoft.com/office/powerpoint/2010/main" val="275742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B3AB25-1F21-E230-FE3B-A204C4E8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50" y="1323223"/>
            <a:ext cx="10515600" cy="556101"/>
          </a:xfrm>
        </p:spPr>
        <p:txBody>
          <a:bodyPr/>
          <a:lstStyle/>
          <a:p>
            <a:r>
              <a:rPr lang="en-US" dirty="0"/>
              <a:t>Szabályozási kör visszacsatolt értékei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34D2C06-DA34-1F5F-C419-389555870025}"/>
              </a:ext>
            </a:extLst>
          </p:cNvPr>
          <p:cNvSpPr txBox="1"/>
          <p:nvPr/>
        </p:nvSpPr>
        <p:spPr>
          <a:xfrm>
            <a:off x="226032" y="1932739"/>
            <a:ext cx="1140732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F2CC"/>
                </a:solidFill>
              </a:rPr>
              <a:t>Stator áram fluxusképző komponense (D - irányú áram 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F2CC"/>
                </a:solidFill>
              </a:rPr>
              <a:t>Stator áram nyomatékképző komponense (Q –irányú áram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rgbClr val="FFF2CC"/>
                </a:solidFill>
              </a:rPr>
              <a:t>Rotorfluxus szög meghatározása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>
              <a:solidFill>
                <a:srgbClr val="FFF2CC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Ehhez szükséges:</a:t>
            </a:r>
          </a:p>
          <a:p>
            <a:pPr lvl="1"/>
            <a:r>
              <a:rPr lang="en-US" sz="2400" dirty="0">
                <a:solidFill>
                  <a:srgbClr val="FFF2CC"/>
                </a:solidFill>
              </a:rPr>
              <a:t>		Koordináta-transzformációk, melyek egyszerűsítik a háromfázisú rendszert</a:t>
            </a:r>
          </a:p>
          <a:p>
            <a:pPr lvl="1"/>
            <a:endParaRPr lang="en-US" sz="2400" dirty="0">
              <a:solidFill>
                <a:srgbClr val="FFF2C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2C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szöveg, diagram, képernyőkép, Betűtípus látható&#10;&#10;Automatikusan generált leírás">
            <a:extLst>
              <a:ext uri="{FF2B5EF4-FFF2-40B4-BE49-F238E27FC236}">
                <a16:creationId xmlns:a16="http://schemas.microsoft.com/office/drawing/2014/main" id="{1E2D2047-2748-F151-8ABE-6CA9829D2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26" y="4402003"/>
            <a:ext cx="3799648" cy="1762222"/>
          </a:xfrm>
          <a:prstGeom prst="rect">
            <a:avLst/>
          </a:prstGeom>
          <a:ln w="88900">
            <a:solidFill>
              <a:schemeClr val="accent1"/>
            </a:solidFill>
          </a:ln>
        </p:spPr>
      </p:pic>
      <p:pic>
        <p:nvPicPr>
          <p:cNvPr id="10" name="Kép 9" descr="A képen szöveg, képernyőkép, diagram, sor látható&#10;&#10;Automatikusan generált leírás">
            <a:extLst>
              <a:ext uri="{FF2B5EF4-FFF2-40B4-BE49-F238E27FC236}">
                <a16:creationId xmlns:a16="http://schemas.microsoft.com/office/drawing/2014/main" id="{A1971B3C-D85F-8B9B-25AA-73BD98F8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17" y="4425259"/>
            <a:ext cx="3712992" cy="1738968"/>
          </a:xfrm>
          <a:prstGeom prst="rect">
            <a:avLst/>
          </a:prstGeom>
          <a:ln w="88900">
            <a:solidFill>
              <a:schemeClr val="accent1"/>
            </a:solidFill>
          </a:ln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7BDAB92D-F243-7882-8399-5BD862A8242F}"/>
              </a:ext>
            </a:extLst>
          </p:cNvPr>
          <p:cNvSpPr txBox="1"/>
          <p:nvPr/>
        </p:nvSpPr>
        <p:spPr>
          <a:xfrm>
            <a:off x="723034" y="6179707"/>
            <a:ext cx="4900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Clarke – transzformáció (időfüggő)</a:t>
            </a:r>
            <a:endParaRPr lang="hu-HU" sz="2400" dirty="0">
              <a:solidFill>
                <a:schemeClr val="bg1"/>
              </a:solidFill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96922FD-200B-C143-14AC-577AC7FB8CAA}"/>
              </a:ext>
            </a:extLst>
          </p:cNvPr>
          <p:cNvSpPr txBox="1"/>
          <p:nvPr/>
        </p:nvSpPr>
        <p:spPr>
          <a:xfrm>
            <a:off x="5929692" y="6179706"/>
            <a:ext cx="4900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Park – transzformáció (időfüggetlen)</a:t>
            </a:r>
            <a:endParaRPr lang="hu-HU" sz="2400" dirty="0">
              <a:solidFill>
                <a:schemeClr val="bg1"/>
              </a:solidFill>
            </a:endParaRPr>
          </a:p>
        </p:txBody>
      </p:sp>
      <p:sp>
        <p:nvSpPr>
          <p:cNvPr id="14" name="Nyíl: jobbra mutató 13">
            <a:extLst>
              <a:ext uri="{FF2B5EF4-FFF2-40B4-BE49-F238E27FC236}">
                <a16:creationId xmlns:a16="http://schemas.microsoft.com/office/drawing/2014/main" id="{7AAF1577-9DF0-E08B-DDAC-9BF23A90A652}"/>
              </a:ext>
            </a:extLst>
          </p:cNvPr>
          <p:cNvSpPr/>
          <p:nvPr/>
        </p:nvSpPr>
        <p:spPr>
          <a:xfrm>
            <a:off x="1684962" y="3841949"/>
            <a:ext cx="344182" cy="339634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6746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36FDDF8A-F366-6E74-6607-46E845413192}"/>
              </a:ext>
            </a:extLst>
          </p:cNvPr>
          <p:cNvSpPr/>
          <p:nvPr/>
        </p:nvSpPr>
        <p:spPr>
          <a:xfrm>
            <a:off x="-231195" y="5169838"/>
            <a:ext cx="4825447" cy="10993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II. </a:t>
            </a:r>
            <a:r>
              <a:rPr lang="hu-HU" sz="2300" b="1" dirty="0">
                <a:solidFill>
                  <a:srgbClr val="FFF2C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Mezőorientált szabályozás rendszerterve</a:t>
            </a:r>
          </a:p>
        </p:txBody>
      </p:sp>
      <p:pic>
        <p:nvPicPr>
          <p:cNvPr id="4" name="Kép 3" descr="A képen szöveg, képernyőkép, Betűtípus, Grafika látható&#10;&#10;Automatikusan generált leírás">
            <a:extLst>
              <a:ext uri="{FF2B5EF4-FFF2-40B4-BE49-F238E27FC236}">
                <a16:creationId xmlns:a16="http://schemas.microsoft.com/office/drawing/2014/main" id="{FB8ADA14-02EA-3DFB-5EED-FE65F3A4F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2682"/>
            <a:ext cx="4363059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2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E49F0D-D2D0-3253-C9E2-31703690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85" y="1463899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III. </a:t>
            </a:r>
            <a:r>
              <a:rPr lang="hu-HU" b="1" dirty="0">
                <a:solidFill>
                  <a:srgbClr val="FFF2CC"/>
                </a:solidFill>
              </a:rPr>
              <a:t>Komponensek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6332C5F-B584-FFA9-29DA-90CC9E995589}"/>
              </a:ext>
            </a:extLst>
          </p:cNvPr>
          <p:cNvSpPr txBox="1"/>
          <p:nvPr/>
        </p:nvSpPr>
        <p:spPr>
          <a:xfrm>
            <a:off x="499153" y="2032363"/>
            <a:ext cx="811059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2CC"/>
                </a:solidFill>
              </a:rPr>
              <a:t>Nyomatékszabályozás (FOC)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MTPA stratégia 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sz="2400" dirty="0">
                <a:solidFill>
                  <a:schemeClr val="bg1"/>
                </a:solidFill>
              </a:rPr>
              <a:t>Áramszabályzók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Invertervezérlés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Rotorfluxus becslő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FF2CC"/>
                </a:solidFill>
              </a:rPr>
              <a:t>Sebességszabályozás és open loop tesztelés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U/f control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>
                <a:solidFill>
                  <a:schemeClr val="bg1"/>
                </a:solidFill>
              </a:rPr>
              <a:t>Aluláteresztő</a:t>
            </a:r>
            <a:r>
              <a:rPr lang="en-US" sz="2400" dirty="0">
                <a:solidFill>
                  <a:schemeClr val="bg1"/>
                </a:solidFill>
              </a:rPr>
              <a:t> IIR szűrő tervezése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(PWM feszültség → Fázisfeszültség)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szöveg, képernyőkép, diagram, kör látható&#10;&#10;Automatikusan generált leírás">
            <a:extLst>
              <a:ext uri="{FF2B5EF4-FFF2-40B4-BE49-F238E27FC236}">
                <a16:creationId xmlns:a16="http://schemas.microsoft.com/office/drawing/2014/main" id="{4326AEF3-ACC7-CC97-D2A0-A3BC56C40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754" y="1463899"/>
            <a:ext cx="3237274" cy="4316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921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39E1A3-8CC4-383B-BDF2-79EB5B97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55" y="1417003"/>
            <a:ext cx="11162872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Maximum nyomaték per </a:t>
            </a:r>
            <a:r>
              <a:rPr lang="en-US" b="1" dirty="0" err="1">
                <a:solidFill>
                  <a:srgbClr val="FFF2CC"/>
                </a:solidFill>
              </a:rPr>
              <a:t>amper</a:t>
            </a:r>
            <a:r>
              <a:rPr lang="en-US" b="1" dirty="0">
                <a:solidFill>
                  <a:srgbClr val="FFF2CC"/>
                </a:solidFill>
              </a:rPr>
              <a:t> stratégia</a:t>
            </a:r>
            <a:endParaRPr lang="hu-HU" b="1" dirty="0">
              <a:solidFill>
                <a:srgbClr val="FFF2CC"/>
              </a:solidFill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806B2091-56D8-9075-87CB-090588DED4C1}"/>
              </a:ext>
            </a:extLst>
          </p:cNvPr>
          <p:cNvSpPr txBox="1"/>
          <p:nvPr/>
        </p:nvSpPr>
        <p:spPr>
          <a:xfrm>
            <a:off x="478590" y="1973104"/>
            <a:ext cx="9524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A legkisebb D – Q áramok megtalálása adott nyomaték referenciához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Iteratív megvalósítás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szöveg, képernyőkép, Betűtípus, diagram látható&#10;&#10;Automatikusan generált leírás">
            <a:extLst>
              <a:ext uri="{FF2B5EF4-FFF2-40B4-BE49-F238E27FC236}">
                <a16:creationId xmlns:a16="http://schemas.microsoft.com/office/drawing/2014/main" id="{5030C1CC-136C-0291-4E96-8B03583B0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1" y="3074039"/>
            <a:ext cx="5038354" cy="2194564"/>
          </a:xfrm>
          <a:prstGeom prst="rect">
            <a:avLst/>
          </a:prstGeom>
          <a:ln w="88900">
            <a:solidFill>
              <a:schemeClr val="accent1"/>
            </a:solidFill>
          </a:ln>
        </p:spPr>
      </p:pic>
      <p:pic>
        <p:nvPicPr>
          <p:cNvPr id="7" name="Kép 6" descr="A képen diagram, szöveg, sor, Diagram látható&#10;&#10;Automatikusan generált leírás">
            <a:extLst>
              <a:ext uri="{FF2B5EF4-FFF2-40B4-BE49-F238E27FC236}">
                <a16:creationId xmlns:a16="http://schemas.microsoft.com/office/drawing/2014/main" id="{F45B2945-FD53-6E20-B045-CAED6E0F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42" y="2971776"/>
            <a:ext cx="4022213" cy="3475784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94583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D82C30-F90A-99E2-CD98-F9485579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12" y="1394695"/>
            <a:ext cx="10515600" cy="556101"/>
          </a:xfrm>
        </p:spPr>
        <p:txBody>
          <a:bodyPr/>
          <a:lstStyle/>
          <a:p>
            <a:r>
              <a:rPr lang="en-US" b="1" dirty="0">
                <a:solidFill>
                  <a:srgbClr val="FFF2CC"/>
                </a:solidFill>
              </a:rPr>
              <a:t>Áramszabályzók</a:t>
            </a:r>
            <a:endParaRPr lang="hu-HU" b="1" dirty="0">
              <a:solidFill>
                <a:srgbClr val="FFF2C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7E57778-1A8F-772D-C83E-582848DD9D89}"/>
              </a:ext>
            </a:extLst>
          </p:cNvPr>
          <p:cNvSpPr txBox="1"/>
          <p:nvPr/>
        </p:nvSpPr>
        <p:spPr>
          <a:xfrm>
            <a:off x="396412" y="2077465"/>
            <a:ext cx="97030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2CC"/>
                </a:solidFill>
              </a:rPr>
              <a:t>Cél : </a:t>
            </a:r>
            <a:r>
              <a:rPr lang="en-US" sz="2400" dirty="0">
                <a:solidFill>
                  <a:schemeClr val="bg1"/>
                </a:solidFill>
              </a:rPr>
              <a:t>A motor fázisáramainak szabályozása D és Q-irányban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Diszkrét idejű PI szabályzók “anti-windup” technikával</a:t>
            </a:r>
            <a:endParaRPr lang="hu-HU" sz="2400" dirty="0">
              <a:solidFill>
                <a:schemeClr val="bg1"/>
              </a:solidFill>
            </a:endParaRPr>
          </a:p>
        </p:txBody>
      </p:sp>
      <p:pic>
        <p:nvPicPr>
          <p:cNvPr id="6" name="Kép 5" descr="A képen diagram, Tervrajz, Műszaki rajz, sematikus rajz látható&#10;&#10;Automatikusan generált leírás">
            <a:extLst>
              <a:ext uri="{FF2B5EF4-FFF2-40B4-BE49-F238E27FC236}">
                <a16:creationId xmlns:a16="http://schemas.microsoft.com/office/drawing/2014/main" id="{648B9D1E-C661-3508-6E1B-FBA0B11EC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3" y="3193086"/>
            <a:ext cx="7521314" cy="3277709"/>
          </a:xfrm>
          <a:prstGeom prst="rect">
            <a:avLst/>
          </a:prstGeom>
          <a:ln w="889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1270174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541</Words>
  <Application>Microsoft Office PowerPoint</Application>
  <PresentationFormat>Szélesvásznú</PresentationFormat>
  <Paragraphs>98</Paragraphs>
  <Slides>20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4</vt:i4>
      </vt:variant>
      <vt:variant>
        <vt:lpstr>Diacímek</vt:lpstr>
      </vt:variant>
      <vt:variant>
        <vt:i4>20</vt:i4>
      </vt:variant>
    </vt:vector>
  </HeadingPairs>
  <TitlesOfParts>
    <vt:vector size="29" baseType="lpstr">
      <vt:lpstr>Arial</vt:lpstr>
      <vt:lpstr>Calibri</vt:lpstr>
      <vt:lpstr>Helvetica</vt:lpstr>
      <vt:lpstr>Open Sans</vt:lpstr>
      <vt:lpstr>Open Sans Light</vt:lpstr>
      <vt:lpstr>2_Office Theme</vt:lpstr>
      <vt:lpstr>3_Office Theme</vt:lpstr>
      <vt:lpstr>4_Office Theme</vt:lpstr>
      <vt:lpstr>5_Office Theme</vt:lpstr>
      <vt:lpstr>Háromfázisú aszinkron gép mezőorientált szabályozása</vt:lpstr>
      <vt:lpstr>Tartalomjegyzék</vt:lpstr>
      <vt:lpstr>I. Mezőorientált szabályozás elterjedése</vt:lpstr>
      <vt:lpstr>Elterjedésének okai</vt:lpstr>
      <vt:lpstr>Szabályozási kör visszacsatolt értékei</vt:lpstr>
      <vt:lpstr>PowerPoint-bemutató</vt:lpstr>
      <vt:lpstr>III. Komponensek</vt:lpstr>
      <vt:lpstr>Maximum nyomaték per amper stratégia</vt:lpstr>
      <vt:lpstr>Áramszabályzók</vt:lpstr>
      <vt:lpstr>Invertervezérlés</vt:lpstr>
      <vt:lpstr>Rotorfluxus becslő</vt:lpstr>
      <vt:lpstr>Szabályozási körben visszacsatolt értékek</vt:lpstr>
      <vt:lpstr>Inverter oldal implementációja</vt:lpstr>
      <vt:lpstr>Motor oldal implementációja</vt:lpstr>
      <vt:lpstr>IV. Mérések</vt:lpstr>
      <vt:lpstr>Áramszabályzók mért és referencia jelei</vt:lpstr>
      <vt:lpstr>Áramszabályzók beavatkozó jelei (kimenetek)</vt:lpstr>
      <vt:lpstr>Rotorfluxus és nyomaték mérése</vt:lpstr>
      <vt:lpstr>V. Összegzés és továbbfejlesztési lehetőségek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Arnóczy László Vince</cp:lastModifiedBy>
  <cp:revision>109</cp:revision>
  <cp:lastPrinted>2019-02-21T16:25:53Z</cp:lastPrinted>
  <dcterms:created xsi:type="dcterms:W3CDTF">2019-01-21T14:36:44Z</dcterms:created>
  <dcterms:modified xsi:type="dcterms:W3CDTF">2024-04-07T14:08:34Z</dcterms:modified>
</cp:coreProperties>
</file>